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h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hi" altLang="ko-KR" b="1">
                <a:solidFill>
                  <a:schemeClr val="tx1">
                    <a:lumMod val="50000"/>
                    <a:lumOff val="50000"/>
                  </a:schemeClr>
                </a:solidFill>
              </a:rPr>
              <a:t>सं .16</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शब्द</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का</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hi" altLang="ko-KR" sz="4000"/>
              <a:t>परमेश्वर ने मूसा को बुलाया</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i" altLang="ko-KR" sz="3200">
                <a:solidFill>
                  <a:schemeClr val="tx1">
                    <a:lumMod val="65000"/>
                    <a:lumOff val="35000"/>
                  </a:schemeClr>
                </a:solidFill>
              </a:rPr>
              <a:t>जब मूसा ने परमेश्वर की आवाज़ सुनी, तो उसने क्या देखा?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सुंदर अंगूर की बेल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बादल और गड़गड़ाहट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जलती हुई झाड़ी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विभाजित समुद्र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जलती हुई झाड़ी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गिदोन और उसके 300 आदमी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a:t>
            </a:r>
            <a:r xmlns:a="http://schemas.openxmlformats.org/drawingml/2006/main">
              <a:rPr lang="hi" altLang="en-US" sz="4000">
                <a:solidFill>
                  <a:srgbClr val="FF0000"/>
                </a:solidFill>
              </a:rPr>
              <a:t> </a:t>
            </a:r>
            <a:r xmlns:a="http://schemas.openxmlformats.org/drawingml/2006/main">
              <a:rPr lang="hi"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t>जब यहोवा का दूत गिदोन को दिखाई दिया, तब उस ने कहा, हे वीर योद्धा, यहोवा तेरे संग 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न्यायाधीशों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600">
                <a:solidFill>
                  <a:schemeClr val="tx1">
                    <a:lumMod val="65000"/>
                    <a:lumOff val="35000"/>
                  </a:schemeClr>
                </a:solidFill>
              </a:rPr>
              <a:t>यहोवा के दूत ने गिदोन को दर्शन देकर कहा, हे पराक्रमी योद्धा, परमेश्वर तुम्हारे साथ है। परमेश्वर ने उसे ओस और ऊन के द्वारा आश्वासन दिया।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जब उसे विश्वास हो गया कि परमेश्वर ने उसे बुलाया है, तो उसने बाल और उसकी वेदी को, जिसकी इस्राएली पूजा करते थे, तोड़ डाला।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गिदोन से मिद्यानियों को हराने के लिए योद्धाओं को चुनने के लिए कहा। परमेश्वर के निर्देश के अनुसार, केवल 300 व्यक्तियों को चुना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भगवान ने उसे उन पर हमला करने की एक अद्भुत योजना दी। परमेश्वर ने उनके पास तुरही और मशालों के साथ खाली घड़े 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रात में, गिदोन और उसके 300 लोगों ने उस योजना को पूरा किया जो परमेश्वर ने उन्हें दी थी। उन्होंने मिद्यानियों के विरुद्ध युद्ध जीता।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गिदोन और उसके 300 लोगों ने केवल परमेश्वर के आदेश का पालन करके असंख्य मिद्यानियों के विरुद्ध युद्ध जीता।</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मेरे जीवन में जीतने का रहस्य भगवान की आज्ञा मानना है।</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वह सर्वशक्तिमान ईश्वर है जो केवल 300 पुरुषों के साथ असंख्य शत्रु सेनाओं को हरा सकता 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गिदोन और उसके 300 लोगों ने अपने दुश्मन को हराने के लिए किसका उपयोग नहीं किया था?</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जार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तलवारें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मशालें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तुरही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② </a:t>
            </a:r>
            <a:r xmlns:a="http://schemas.openxmlformats.org/drawingml/2006/main">
              <a:rPr lang="hi" altLang="ko-KR" sz="2800">
                <a:solidFill>
                  <a:srgbClr val="FF0000"/>
                </a:solidFill>
              </a:rPr>
              <a:t>तलवारें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जब यहोवा ने देखा, कि वह देखने को गया है, तब परमेश्वर ने उसे बुलाया</a:t>
            </a:r>
          </a:p>
          <a:p>
            <a:r xmlns:a="http://schemas.openxmlformats.org/drawingml/2006/main">
              <a:rPr lang="hi" altLang="ko-KR" sz="3600">
                <a:solidFill>
                  <a:schemeClr val="tx1">
                    <a:lumMod val="65000"/>
                    <a:lumOff val="35000"/>
                  </a:schemeClr>
                </a:solidFill>
              </a:rPr>
              <a:t>झाड़ी के भीतर से,</a:t>
            </a:r>
          </a:p>
          <a:p>
            <a:r xmlns:a="http://schemas.openxmlformats.org/drawingml/2006/main">
              <a:rPr lang="hi" altLang="ko-KR" sz="3600">
                <a:solidFill>
                  <a:schemeClr val="tx1">
                    <a:lumMod val="65000"/>
                    <a:lumOff val="35000"/>
                  </a:schemeClr>
                </a:solidFill>
              </a:rPr>
              <a:t>"मूसा! मूसा!" और मूसा ने कहा, "मैं यहाँ 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a:t>
            </a:r>
            <a:r xmlns:a="http://schemas.openxmlformats.org/drawingml/2006/main">
              <a:rPr lang="hi" altLang="en-US" sz="4000">
                <a:solidFill>
                  <a:srgbClr val="FF0000"/>
                </a:solidFill>
              </a:rPr>
              <a:t> </a:t>
            </a:r>
            <a:r xmlns:a="http://schemas.openxmlformats.org/drawingml/2006/main">
              <a:rPr lang="hi" altLang="ko-KR" sz="4000">
                <a:solidFill>
                  <a:srgbClr val="FF0000"/>
                </a:solidFill>
              </a:rPr>
              <a:t>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t>जब यहोवा का दूत गिदोन को दिखाई दिया, तब उस ने कहा, हे वीर योद्धा, यहोवा तेरे संग 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न्यायाधीशों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hi" altLang="ko-KR" b="1">
                <a:solidFill>
                  <a:schemeClr val="tx1">
                    <a:lumMod val="50000"/>
                    <a:lumOff val="50000"/>
                  </a:schemeClr>
                </a:solidFill>
              </a:rPr>
              <a:t>क्रमांक 26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hi" altLang="ko-KR" sz="4000"/>
              <a:t>सैमसन, एक मजबूत योद्धा.</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महिला ने एक लड़के को जन्म दिया और उसका नाम सैमसन रखा। वह बड़ा हुआ और यहोवा ने उसे आशीष दी,</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न्यायाधीशों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hi" altLang="ko-KR" sz="2500">
                <a:solidFill>
                  <a:schemeClr val="tx1">
                    <a:lumMod val="65000"/>
                    <a:lumOff val="35000"/>
                  </a:schemeClr>
                </a:solidFill>
              </a:rPr>
              <a:t>इस्राएल के नेताओं में शिमशोन नाम का एक नेता था। वह जन्म से ही परमेश्वर से अलग किया जाने वाला व्यक्ति था।</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hi" altLang="ko-KR" sz="2400">
                <a:solidFill>
                  <a:schemeClr val="tx1">
                    <a:lumMod val="65000"/>
                    <a:lumOff val="35000"/>
                  </a:schemeClr>
                </a:solidFill>
              </a:rPr>
              <a:t>सैमसन बहुत शक्तिशाली योद्धा था। शिमशोन के कारण पलिश्ती और अन्य देश जो उन पर अन्धेर करते थे, इस्राएलियों पर अन्धेर नहीं कर सके</a:t>
            </a:r>
            <a:r xmlns:a="http://schemas.openxmlformats.org/drawingml/2006/main">
              <a:rPr lang="hi" altLang="en-US" sz="2400">
                <a:solidFill>
                  <a:schemeClr val="tx1">
                    <a:lumMod val="65000"/>
                    <a:lumOff val="35000"/>
                  </a:schemeClr>
                </a:solidFill>
              </a:rPr>
              <a:t> </a:t>
            </a:r>
            <a:r xmlns:a="http://schemas.openxmlformats.org/drawingml/2006/main">
              <a:rPr lang="hi" altLang="ko-KR" sz="2400">
                <a:solidFill>
                  <a:schemeClr val="tx1">
                    <a:lumMod val="65000"/>
                    <a:lumOff val="35000"/>
                  </a:schemeClr>
                </a:solidFill>
              </a:rPr>
              <a:t>अब और।</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hi" altLang="ko-KR" sz="2400">
                <a:solidFill>
                  <a:schemeClr val="tx1">
                    <a:lumMod val="65000"/>
                    <a:lumOff val="35000"/>
                  </a:schemeClr>
                </a:solidFill>
              </a:rPr>
              <a:t>उनकी ताकत उनके बालों से आती थी. लेकिन, मूर्ख बनाकर उसके बाल मुंडवा दिए गए थे। अत: उसने अपनी शक्ति खो दी।</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i" altLang="ko-KR" sz="2500">
                <a:solidFill>
                  <a:schemeClr val="tx1">
                    <a:lumMod val="65000"/>
                    <a:lumOff val="35000"/>
                  </a:schemeClr>
                </a:solidFill>
              </a:rPr>
              <a:t>सैमसन को पकड़ लिया गया और शत्रु ने उसका मजाक उड़ाया। अहंकार के कारण मूर्ख बनाये जाने पर उसे पछतावा हुआ।</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i" altLang="ko-KR" sz="2500">
                <a:solidFill>
                  <a:schemeClr val="tx1">
                    <a:lumMod val="65000"/>
                    <a:lumOff val="35000"/>
                  </a:schemeClr>
                </a:solidFill>
              </a:rPr>
              <a:t>आख़िरकार सैमसन ने ईश्वर से उसे फिर से मजबूत करने की प्रार्थना की। भगवान ने उसकी प्रार्थना का उत्तर दिया और अंततः उसे शक्ति दी।</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hi" altLang="ko-KR" sz="3200">
                <a:solidFill>
                  <a:schemeClr val="tx1">
                    <a:lumMod val="65000"/>
                    <a:lumOff val="35000"/>
                  </a:schemeClr>
                </a:solidFill>
              </a:rPr>
              <a:t>सैमसन एक ऐसा व्यक्ति था जिसे ईश्वर की ओर से विशेष अनुग्रह और बुलाहट दी गई थी।</a:t>
            </a:r>
            <a:r xmlns:a="http://schemas.openxmlformats.org/drawingml/2006/main">
              <a:rPr lang="h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लेकिन, उसके अहंकार के कारण,</a:t>
            </a:r>
          </a:p>
          <a:p>
            <a:pPr xmlns:a="http://schemas.openxmlformats.org/drawingml/2006/main" algn="ctr"/>
            <a:r xmlns:a="http://schemas.openxmlformats.org/drawingml/2006/main">
              <a:rPr lang="hi" altLang="ko-KR" sz="3200">
                <a:solidFill>
                  <a:schemeClr val="tx1">
                    <a:lumMod val="65000"/>
                    <a:lumOff val="35000"/>
                  </a:schemeClr>
                </a:solidFill>
              </a:rPr>
              <a:t>उसने उन सभी को खो दिया।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हम भी ईश्वर के प्रिय बच्चे हैं जिन्हें ईश्वर की कृपा और मिशन प्राप्त हुआ है।</a:t>
            </a:r>
            <a:r xmlns:a="http://schemas.openxmlformats.org/drawingml/2006/main">
              <a:rPr lang="hi"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इसलिए, हमें परमेश्वर के वचन के सामने विनम्र होना होगा।</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भगवान हमारी गंभीर और सच्ची प्रार्थनाओं को सुनते हैं और उनका उत्तर देते 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नहीं।</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17</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शब्द</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का</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दस आपदाएँ</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सैमसन की शक्ति कहाँ से आई?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बाल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हाथ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आँख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बाल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महिला ने एक लड़के को जन्म दिया और उसका नाम सैमसन रखा। वह बड़ा हुआ और यहोवा ने उसे आशीष दी,</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न्यायाधीशों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t>रूथ, एक महान चरित्र की महिला</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तेरी प्रजा मेरी प्रजा ठहरेगी, और तेरा परमेश्वर मेरा परमेश्वर ठहरेगा।</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दया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एक यहूदी महिला, नाओमी के दो बेटे थे जिन्होंने अन्यजातियों से विवाह किया था। लेकिन, उनके दो बेटों की मृत्यु हो गई। इसलिए, वह अपनी दो विधवा बहुओं के साथ रह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नाओमी ने यहूदा में अपने घर वापस लौटने का फैसला किया। उसने अपनी दोनों बहुओं से घर लौट जाने को कहा। लेकिन, उसकी दूसरी बहू अपने गृहनगर वापस नहीं गई, बल्कि अपनी सास के पीछे-पीछे यहूदा में रहने चली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रूत को नाओमी के साथ रहने के लिए बचा हुआ अनाज उठाना पड़ता था, क्योंकि घर चलाने के लिए उसके पास कोई पति नहीं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वह बोअज़ के खेत में बचा हुआ अनाज बीनने गयी। बोअज़ ने सोचा कि वह एक कुलीन महिला थी और उसने रूथ से शादी कर 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400">
                <a:solidFill>
                  <a:schemeClr val="tx1">
                    <a:lumMod val="65000"/>
                    <a:lumOff val="35000"/>
                  </a:schemeClr>
                </a:solidFill>
              </a:rPr>
              <a:t>बोअज़ ने रूथ और नाओमी को परिवार के रूप में प्राप्त किया और एक खुशहाल जीवन व्यतीत किया। भविष्य में, राजा डेविड और यीशु बोअज़ और रूथ की वंशावली से आये।</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रूथ एक अन्यजाति थी. वह एक अच्छी और ईमानदार महिला थी और अपनी सास की अच्छी सेवा करती थी।</a:t>
            </a:r>
          </a:p>
          <a:p>
            <a:pPr xmlns:a="http://schemas.openxmlformats.org/drawingml/2006/main" algn="ctr"/>
            <a:r xmlns:a="http://schemas.openxmlformats.org/drawingml/2006/main">
              <a:rPr lang="hi" altLang="ko-KR" sz="3600">
                <a:solidFill>
                  <a:schemeClr val="tx1">
                    <a:lumMod val="65000"/>
                    <a:lumOff val="35000"/>
                  </a:schemeClr>
                </a:solidFill>
              </a:rPr>
              <a:t>तो, वह धन्य थी।</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हमें अपने पड़ोसियों की भी मदद करनी होगी</a:t>
            </a:r>
          </a:p>
          <a:p>
            <a:pPr xmlns:a="http://schemas.openxmlformats.org/drawingml/2006/main" algn="ctr"/>
            <a:r xmlns:a="http://schemas.openxmlformats.org/drawingml/2006/main">
              <a:rPr lang="hi" altLang="ko-KR" sz="3600">
                <a:solidFill>
                  <a:schemeClr val="tx1">
                    <a:lumMod val="65000"/>
                    <a:lumOff val="35000"/>
                  </a:schemeClr>
                </a:solidFill>
              </a:rPr>
              <a:t>और भगवान की पूजा करो</a:t>
            </a:r>
          </a:p>
          <a:p>
            <a:pPr xmlns:a="http://schemas.openxmlformats.org/drawingml/2006/main" algn="ctr"/>
            <a:r xmlns:a="http://schemas.openxmlformats.org/drawingml/2006/main">
              <a:rPr lang="hi" altLang="ko-KR" sz="3600">
                <a:solidFill>
                  <a:schemeClr val="tx1">
                    <a:lumMod val="65000"/>
                    <a:lumOff val="35000"/>
                  </a:schemeClr>
                </a:solidFill>
              </a:rPr>
              <a:t>अच्छे और सच्चे दिल से.</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i" altLang="ko-KR" sz="3600">
                <a:solidFill>
                  <a:schemeClr val="tx1">
                    <a:lumMod val="65000"/>
                    <a:lumOff val="35000"/>
                  </a:schemeClr>
                </a:solidFill>
              </a:rPr>
              <a:t>और जब मैं मिस्र के विरुद्ध अपना हाथ बढ़ाकर इस्राएलियोंको उस में से निकालूंगा, तब मिस्री जान लेंगे कि मैं यहोवा हूं।</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बाहरी दिखावे को नहीं बल्कि हृदय को देखता है।</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नाओमी मोआब से यहूदा में अपने घर क्यों लौट आई?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क्योंकि वह बीमार हो गई..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क्योंकि उसके पति की मृत्यु हो गई..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क्योंकि उसके दो बेटे मर गए..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क्योंकि वह अपने परिवार से मिलना चाहती 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क्योंकि उसके दो बेटे मर गए..</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तेरी प्रजा मेरी प्रजा ठहरेगी, और तेरा परमेश्वर मेरा परमेश्वर ठहरेगा।</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दया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हन्ना की प्रार्थना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और बालक शमूएल का कद बढ़ता गया, और वह यहोवा और मनुष्यों के अनुग्रह में बढ़ता गया।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हन्ना का कोई पुत्र नहीं था। तो, वह इतनी दुखी हुई कि उसने भगवान से प्रार्थना की। "हे परमेश्वर, यदि तू मुझे एक पुत्र दे, तो मैं उसे जीवन भर तेरे लिये दे दूंगा।"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उसकी प्रार्थना याद रखी और हन्ना को शमूएल नाम का एक पुत्र दिया।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हन्ना ने अपने बेटे को मंदिर में भगवान की पूजा करने के लिए दिया जैसे वह पहले प्रार्थना करती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शमूएल मन्दिर में परमेश्वर की आराधना करता रहता था। उन्हें मनुष्यों और ईश्वर से बहुत अनुग्रह प्राप्त हुआ।</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400">
                <a:solidFill>
                  <a:schemeClr val="tx1">
                    <a:lumMod val="65000"/>
                    <a:lumOff val="35000"/>
                  </a:schemeClr>
                </a:solidFill>
              </a:rPr>
              <a:t>छोटा सैमुअल बड़ा होकर एक युवा लड़का बन गया। फिर, बाद में, वह एक भविष्यवक्ता बन गया जिसने परमेश्वर की आवाज़ सुनी।</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 ने मिस्र के राजा फिरौन को परमेश्वर का आदेश सुनाया। "यहोवा यों कहता है, मेरी प्रजा को जाने दे, कि वे मेरी उपासना करें।"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solidFill>
                  <a:schemeClr val="tx1">
                    <a:lumMod val="65000"/>
                    <a:lumOff val="35000"/>
                  </a:schemeClr>
                </a:solidFill>
              </a:rPr>
              <a:t>परमेश्वर ने हन्ना की सारी प्रार्थना सुनी, उसे स्मरण किया और उसका पूरा उत्तर दिया।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भगवान हम सबकी प्रार्थना सुन रहे 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इसलिए, हमें प्रार्थना करनी चाहिए</a:t>
            </a:r>
          </a:p>
          <a:p>
            <a:pPr xmlns:a="http://schemas.openxmlformats.org/drawingml/2006/main" algn="ctr"/>
            <a:r xmlns:a="http://schemas.openxmlformats.org/drawingml/2006/main">
              <a:rPr lang="hi" altLang="ko-KR" sz="3200">
                <a:solidFill>
                  <a:schemeClr val="tx1">
                    <a:lumMod val="65000"/>
                    <a:lumOff val="35000"/>
                  </a:schemeClr>
                </a:solidFill>
              </a:rPr>
              <a:t>गंभीरता से और ईमानदारी से.</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भगवान ने हमारी प्रार्थना सुनी और ईमानदारी से उत्तर दिया।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a:t>
            </a:r>
            <a:r xmlns:a="http://schemas.openxmlformats.org/drawingml/2006/main">
              <a:rPr lang="hi" altLang="en-US" sz="4000">
                <a:solidFill>
                  <a:srgbClr val="FF0000"/>
                </a:solidFill>
              </a:rPr>
              <a:t> </a:t>
            </a:r>
            <a:r xmlns:a="http://schemas.openxmlformats.org/drawingml/2006/main">
              <a:rPr lang="hi" altLang="ko-KR" sz="4000">
                <a:solidFill>
                  <a:srgbClr val="FF0000"/>
                </a:solidFill>
              </a:rPr>
              <a:t>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हन्ना इतनी उदास क्यों थी?</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①पेट </a:t>
            </a:r>
            <a:r xmlns:a="http://schemas.openxmlformats.org/drawingml/2006/main">
              <a:rPr lang="hi" altLang="ko-KR" sz="2800">
                <a:solidFill>
                  <a:schemeClr val="tx1">
                    <a:lumMod val="65000"/>
                    <a:lumOff val="35000"/>
                  </a:schemeClr>
                </a:solidFill>
              </a:rPr>
              <a:t>दर्द के कारण</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पैसे न होने के कारण</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कोई पुत्र न होने के कारण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क्योंकि वह बदसूरत 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कोई पुत्र न होने के कारण</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और बालक शमूएल का कद बढ़ता गया, और वह यहोवा और मनुष्यों के अनुग्रह में बढ़ता गया।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नहीं।</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29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राजा शाऊल, इस्राएल का पहला राजा</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यहोवा ने उत्तर दिया, "उनकी बात सुनो और उन्हें एक राजा दो।" तब शमूएल ने इस्राएली पुरूषोंसे कहा, सब लोग अपने नगर को लौट जाएं।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"हमें एक राजा की आवश्यकता है!" इस्राएल के लोगों ने शमूएल को उनके लिये एक राजा देने को कहा।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शमूएल को उत्तर दिया, “मैं उन्हें वैसा ही राजा दूँगा जैसा उन्होंने माँगा था।”</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शाऊल को शमूएल के पास भेजा। परमेश्वर ने शमूएल को इस्राएल का राजा बनने के लिए अपने सिर पर तेल डालने की अनुमति दी।</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"यह हमारा नेता है, शाऊल।" शमूएल ने इस्राएलियों को बताया कि परमेश्वर ने शाऊल को इस्राएल का नेता नियुक्त किया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"बिलकुल नहीं! ईश्वर कौन है? मैं एक भगवान हूँ” फिरौन ने इसे बहुत दृढ़ता से अस्वीकार कर दिया।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400">
                <a:solidFill>
                  <a:schemeClr val="tx1">
                    <a:lumMod val="65000"/>
                    <a:lumOff val="35000"/>
                  </a:schemeClr>
                </a:solidFill>
              </a:rPr>
              <a:t>सबसे पहले, शाऊल ने परमेश्वर की इच्छा का ईमानदारी से पालन करके इस्राएलियों का अच्छी तरह नेतृत्व किया। हालाँकि, वह एक बुरा राजा बन गया जिसने अपने अहंकार और अभिमान के कारण परमेश्वर की इच्छा के साथ विश्वासघात किया।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पहले तो शाऊल नम्र था।</a:t>
            </a:r>
          </a:p>
          <a:p>
            <a:pPr xmlns:a="http://schemas.openxmlformats.org/drawingml/2006/main" algn="ctr"/>
            <a:r xmlns:a="http://schemas.openxmlformats.org/drawingml/2006/main">
              <a:rPr lang="hi" altLang="ko-KR" sz="3600">
                <a:solidFill>
                  <a:schemeClr val="tx1">
                    <a:lumMod val="65000"/>
                    <a:lumOff val="35000"/>
                  </a:schemeClr>
                </a:solidFill>
              </a:rPr>
              <a:t>हालाँकि, राजा बनने के बाद,</a:t>
            </a:r>
          </a:p>
          <a:p>
            <a:pPr xmlns:a="http://schemas.openxmlformats.org/drawingml/2006/main" algn="ctr"/>
            <a:r xmlns:a="http://schemas.openxmlformats.org/drawingml/2006/main">
              <a:rPr lang="hi" altLang="ko-KR" sz="3600">
                <a:solidFill>
                  <a:schemeClr val="tx1">
                    <a:lumMod val="65000"/>
                    <a:lumOff val="35000"/>
                  </a:schemeClr>
                </a:solidFill>
              </a:rPr>
              <a:t>उसने अब और परमेश्वर की इच्छा का पालन नहीं किया।</a:t>
            </a:r>
          </a:p>
          <a:p>
            <a:pPr xmlns:a="http://schemas.openxmlformats.org/drawingml/2006/main" algn="ctr"/>
            <a:r xmlns:a="http://schemas.openxmlformats.org/drawingml/2006/main">
              <a:rPr lang="hi" altLang="ko-KR" sz="3600">
                <a:solidFill>
                  <a:schemeClr val="tx1">
                    <a:lumMod val="65000"/>
                    <a:lumOff val="35000"/>
                  </a:schemeClr>
                </a:solidFill>
              </a:rPr>
              <a:t>वह अहंकारी और लालची हो गया।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जब आपका पिता परमेश्वर आपको ऊपर उठाता है तो आपको लगातार विनम्र रहना होगा।</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नम्र लोगों से प्रेम करता है,</a:t>
            </a:r>
          </a:p>
          <a:p>
            <a:r xmlns:a="http://schemas.openxmlformats.org/drawingml/2006/main">
              <a:rPr lang="hi" altLang="ko-KR" sz="3600">
                <a:solidFill>
                  <a:schemeClr val="tx1">
                    <a:lumMod val="65000"/>
                    <a:lumOff val="35000"/>
                  </a:schemeClr>
                </a:solidFill>
              </a:rPr>
              <a:t>परन्तु अभिमान को अस्वीकार करता है।</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इस्राएलियों ने शमूएल से क्या पूछा?</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खाना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राजा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परमेश्वर का वचन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② </a:t>
            </a:r>
            <a:r xmlns:a="http://schemas.openxmlformats.org/drawingml/2006/main">
              <a:rPr lang="hi" altLang="ko-KR" sz="2800">
                <a:solidFill>
                  <a:srgbClr val="FF0000"/>
                </a:solidFill>
              </a:rPr>
              <a:t>राजा</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यहोवा ने उत्तर दिया, "उनकी बात सुनो और उन्हें एक राजा दो।" तब शमूएल ने इस्राएली पुरूषोंसे कहा, सब लोग अपने नगर को लौट जाएं।</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नहीं।</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30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t>युवा लड़का, डेविड जिसने गोलियथ को मार डाला</a:t>
            </a:r>
            <a:r xmlns:a="http://schemas.openxmlformats.org/drawingml/2006/main">
              <a:rPr lang="hi"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दाऊद ने पलिश्ती से कहा, तुम तलवार, भाला और भाला लेकर मेरे विरुद्ध आते हो, परन्तु मैं इस्राएल की सेना के परमेश्वर यहोवा, जिस को तू ने ललकारा है, उसके नाम से तुम्हारे विरुद्ध आता हूं।</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500">
                <a:solidFill>
                  <a:schemeClr val="tx1">
                    <a:lumMod val="65000"/>
                    <a:lumOff val="35000"/>
                  </a:schemeClr>
                </a:solidFill>
              </a:rPr>
              <a:t>पलिश्ती शिविर में गोलियथ नाम का एक विशालकाय सैनिक था। उसने लड़ाई शुरू करके भगवान के नाम का अपमान किया।</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400">
                <a:solidFill>
                  <a:schemeClr val="tx1">
                    <a:lumMod val="65000"/>
                    <a:lumOff val="35000"/>
                  </a:schemeClr>
                </a:solidFill>
              </a:rPr>
              <a:t>उसके आतंकित होने के कारण कोई भी उससे लड़ने का साहस नहीं करता था।</a:t>
            </a:r>
          </a:p>
          <a:p>
            <a:r xmlns:a="http://schemas.openxmlformats.org/drawingml/2006/main">
              <a:rPr lang="hi" altLang="ko-KR" sz="2400">
                <a:solidFill>
                  <a:schemeClr val="tx1">
                    <a:lumMod val="65000"/>
                    <a:lumOff val="35000"/>
                  </a:schemeClr>
                </a:solidFill>
              </a:rPr>
              <a:t>उस समय, छोटे लड़के, दाऊद ने राजा शाऊल से कहा, “मैं जाऊंगा और उससे लड़ूंगा।”</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'अगर ईश्वर मेरे साथ है तो मैं उसे हरा सकता हूं।'</a:t>
            </a:r>
          </a:p>
          <a:p>
            <a:r xmlns:a="http://schemas.openxmlformats.org/drawingml/2006/main">
              <a:rPr lang="hi" altLang="ko-KR" sz="2800">
                <a:solidFill>
                  <a:schemeClr val="tx1">
                    <a:lumMod val="65000"/>
                    <a:lumOff val="35000"/>
                  </a:schemeClr>
                </a:solidFill>
              </a:rPr>
              <a:t>दाऊद पाँच चिकने पत्थर लेकर गोलियत के पास पहुँचा।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 ने ईश्वर से प्रार्थना की. "भगवान, कृपया मुझे बताएं कि आप अब से क्या करेंगे।"</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500">
                <a:solidFill>
                  <a:schemeClr val="tx1">
                    <a:lumMod val="65000"/>
                    <a:lumOff val="35000"/>
                  </a:schemeClr>
                </a:solidFill>
              </a:rPr>
              <a:t>दाऊद ने गोलियत से कहा, जो तलवार और भाला लिये हुए उस पर चढ़ाई करने आया था। “मैं यहोवा परमेश्वर के नाम पर तुम्हारे विरुद्ध लड़ता हूँ!”</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600">
                <a:solidFill>
                  <a:schemeClr val="tx1">
                    <a:lumMod val="65000"/>
                    <a:lumOff val="35000"/>
                  </a:schemeClr>
                </a:solidFill>
              </a:rPr>
              <a:t>दाऊद ने एक पत्थर फेंका और गोलियत के माथे पर मारा।</a:t>
            </a:r>
          </a:p>
          <a:p>
            <a:r xmlns:a="http://schemas.openxmlformats.org/drawingml/2006/main">
              <a:rPr lang="hi" altLang="ko-KR" sz="2600">
                <a:solidFill>
                  <a:schemeClr val="tx1">
                    <a:lumMod val="65000"/>
                    <a:lumOff val="35000"/>
                  </a:schemeClr>
                </a:solidFill>
              </a:rPr>
              <a:t>परमेश्वर की सहायता से दाऊद को इस युद्ध में विजय प्राप्त हुई।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solidFill>
                  <a:schemeClr val="tx1">
                    <a:lumMod val="65000"/>
                    <a:lumOff val="35000"/>
                  </a:schemeClr>
                </a:solidFill>
              </a:rPr>
              <a:t>इस्राएली सैनिक भयभीत थे</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विशाल गोलियथ का. वे उससे डरते थे.</a:t>
            </a:r>
          </a:p>
          <a:p>
            <a:pPr xmlns:a="http://schemas.openxmlformats.org/drawingml/2006/main" algn="ctr"/>
            <a:r xmlns:a="http://schemas.openxmlformats.org/drawingml/2006/main">
              <a:rPr lang="hi" altLang="ko-KR" sz="3200">
                <a:solidFill>
                  <a:schemeClr val="tx1">
                    <a:lumMod val="65000"/>
                    <a:lumOff val="35000"/>
                  </a:schemeClr>
                </a:solidFill>
              </a:rPr>
              <a:t>हालाँकि, डेविड, जो ईश्वर की सुरक्षा में विश्वास करता था, ने उसके खिलाफ बहादुरी से लड़ाई लड़ी और उसे हरा दिया।</a:t>
            </a:r>
          </a:p>
          <a:p>
            <a:pPr xmlns:a="http://schemas.openxmlformats.org/drawingml/2006/main" algn="ctr"/>
            <a:r xmlns:a="http://schemas.openxmlformats.org/drawingml/2006/main">
              <a:rPr lang="hi" altLang="ko-KR" sz="3200">
                <a:solidFill>
                  <a:schemeClr val="tx1">
                    <a:lumMod val="65000"/>
                    <a:lumOff val="35000"/>
                  </a:schemeClr>
                </a:solidFill>
              </a:rPr>
              <a:t>हमें यह विश्वास रखना चाहिए कि भगवान सदैव हमारी रक्षा करते हैं। हम इस विश्वास के माध्यम से साहस रख सकते हैं कि ईश्वर किसी भी परिस्थिति में हमारी रक्षा करेगा।</a:t>
            </a:r>
          </a:p>
          <a:p>
            <a:pPr xmlns:a="http://schemas.openxmlformats.org/drawingml/2006/main" algn="ctr"/>
            <a:r xmlns:a="http://schemas.openxmlformats.org/drawingml/2006/main">
              <a:rPr lang="hi" altLang="ko-KR" sz="3200">
                <a:solidFill>
                  <a:schemeClr val="tx1">
                    <a:lumMod val="65000"/>
                    <a:lumOff val="35000"/>
                  </a:schemeClr>
                </a:solidFill>
              </a:rPr>
              <a:t>ईश्वर में विश्वास से प्राप्त साहस किसी भी डर पर विजय पा सकता है।</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परमेश्वर उन लोगों को विजय देता है जो उसके लिए लड़ते 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वह क्या था जो दाऊद ने गोलियथ पर फेंका था?</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①तलवार </a:t>
            </a:r>
            <a:r xmlns:a="http://schemas.openxmlformats.org/drawingml/2006/main">
              <a:rPr lang="hi" altLang="ko-KR" sz="2800">
                <a:solidFill>
                  <a:schemeClr val="tx1">
                    <a:lumMod val="65000"/>
                    <a:lumOff val="35000"/>
                  </a:schemeClr>
                </a:solidFill>
              </a:rPr>
              <a:t>_</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भाला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पत्थर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ढाल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पत्थर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दाऊद ने पलिश्ती से कहा, तुम तलवार, भाला और भाला लेकर मेरे विरुद्ध आते हो, परन्तु मैं इस्राएल की सेना के परमेश्वर यहोवा, जिस को तू ने ललकारा है, उसके नाम से तुम्हारे विरुद्ध आता हूं।</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1 सैमुअल</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700">
                <a:solidFill>
                  <a:schemeClr val="tx1">
                    <a:lumMod val="65000"/>
                    <a:lumOff val="35000"/>
                  </a:schemeClr>
                </a:solidFill>
              </a:rPr>
              <a:t>परमेश्वर ने पूरे मिस्र देश पर दस विपत्तियाँ बरसाईं। मिस्र के लोगों और फिरौन को पता चल गया है कि असली भगवान कौन है।</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 अपने सभी इस्राएलियों के साथ अभी मिस्र से बाहर जाओ।” फिरौन के पास उन्हें जाने देने के अलावा कोई विकल्प नहीं था।</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फिरौन ने सोचा कि ईश्वर की उपेक्षा करने में वह सबसे शक्तिशाली है।</a:t>
            </a:r>
            <a:r xmlns:a="http://schemas.openxmlformats.org/drawingml/2006/main">
              <a:rPr lang="h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अत: उसे बड़ी विपत्तियों का सामना करना पड़ा।</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हमें यह स्वीकार करना होगा कि ईश्वर सर्वशक्तिमान है हम नहीं।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जब यहोवा ने देखा, कि वह देखने को गया है, तब परमेश्वर ने उसे बुलाया</a:t>
            </a:r>
          </a:p>
          <a:p>
            <a:r xmlns:a="http://schemas.openxmlformats.org/drawingml/2006/main">
              <a:rPr lang="hi" altLang="ko-KR" sz="3600">
                <a:solidFill>
                  <a:schemeClr val="tx1">
                    <a:lumMod val="65000"/>
                    <a:lumOff val="35000"/>
                  </a:schemeClr>
                </a:solidFill>
              </a:rPr>
              <a:t>झाड़ी के भीतर से,</a:t>
            </a:r>
          </a:p>
          <a:p>
            <a:r xmlns:a="http://schemas.openxmlformats.org/drawingml/2006/main">
              <a:rPr lang="hi" altLang="ko-KR" sz="3600">
                <a:solidFill>
                  <a:schemeClr val="tx1">
                    <a:lumMod val="65000"/>
                    <a:lumOff val="35000"/>
                  </a:schemeClr>
                </a:solidFill>
              </a:rPr>
              <a:t>"मूसा! मूसा!" और मूसा ने कहा, "मैं यहाँ हूँ।"</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भगवान विभिन्न रूप की मूर्तियाँ या अन्य झूठे देवता हैं।</a:t>
            </a:r>
          </a:p>
          <a:p>
            <a:r xmlns:a="http://schemas.openxmlformats.org/drawingml/2006/main">
              <a:rPr lang="hi" altLang="ko-KR" sz="3600">
                <a:solidFill>
                  <a:schemeClr val="tx1">
                    <a:lumMod val="65000"/>
                    <a:lumOff val="35000"/>
                  </a:schemeClr>
                </a:solidFill>
              </a:rPr>
              <a:t>ईश्वर जीवित है और अपनी शक्तिशाली शक्ति से कार्य कर रहा है।</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परमेश्वर ने मिस्र पर कितनी विपत्तियाँ बरसाईं?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①पांच </a:t>
            </a:r>
            <a:r xmlns:a="http://schemas.openxmlformats.org/drawingml/2006/main">
              <a:rPr lang="hi"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सात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बारह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दस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दस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hi" altLang="ko-KR" sz="3600">
                <a:solidFill>
                  <a:schemeClr val="tx1">
                    <a:lumMod val="65000"/>
                    <a:lumOff val="35000"/>
                  </a:schemeClr>
                </a:solidFill>
              </a:rPr>
              <a:t>और जब मैं मिस्र के विरुद्ध अपना हाथ बढ़ाकर इस्राएलियोंको उस में से निकालूंगा, तब मिस्री जान लेंगे कि मैं यहोवा हूं।</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नहीं। 18</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दैवीय कथन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बादल का एक स्तंभ</a:t>
            </a:r>
          </a:p>
          <a:p>
            <a:pPr xmlns:a="http://schemas.openxmlformats.org/drawingml/2006/main" algn="ctr"/>
            <a:r xmlns:a="http://schemas.openxmlformats.org/drawingml/2006/main">
              <a:rPr lang="hi" altLang="ko-KR" sz="4400"/>
              <a:t>और आग का खम्भा</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दिन को यहोवा उनको मार्ग दिखाने के लिये बादल के खम्भे में होकर और रात को उन्हें उजियाला देने के लिये आग के खम्भे में होकर उनके आगे आगे चलता था, कि वे दिन हो या रात, दोनों समय यात्रा कर सकें।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निर्गमन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इस्राएली लोग 430 वर्षों तक मिस्र में रहे। 430 वर्षों के अंत में उन्होंने वादा किए गए देश-कनान-पर वापस जाने के लिए मिस्र छोड़ दिया।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"हमें सही रास्ता कैसे मिल सकता है?", "अगर रास्ते में हमें बुरे लोग मिलें तो क्या होगा?" उन्हें बहुत चिंता हुई.</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उस समय, परमेश्वर ने उन्हें सबूत दिखाया कि वह उनका मार्गदर्शन कर रहा था। वह बादल का खम्भा था.</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रात को वह आग का खम्भा बन गया। इसी प्रकार परमेश्वर ने रात दिन उनकी अगुवाई 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400">
                <a:solidFill>
                  <a:schemeClr val="tx1">
                    <a:lumMod val="65000"/>
                    <a:lumOff val="35000"/>
                  </a:schemeClr>
                </a:solidFill>
              </a:rPr>
              <a:t>"हम डरते नहीं हैं, क्योंकि भगवान हमारे साथ है!" इस्राएली लोगों ने बादल के खम्भे और आग के खम्भे के द्वारा उनका मार्गदर्शन करने के लिए परमेश्वर को धन्यवाद दिया।</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एक दिन, जब मूसा ने एक मिस्री को एक इस्राएली को पीटते हुए देखा, तो वह क्रोधित हो गया, उसने अपने लोगों का पक्ष लिया और उस मिस्री को मार डाला।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a:t>
            </a:r>
            <a:r xmlns:a="http://schemas.openxmlformats.org/drawingml/2006/main">
              <a:rPr lang="hi" altLang="en-US" sz="4000">
                <a:solidFill>
                  <a:srgbClr val="FF0000"/>
                </a:solidFill>
              </a:rPr>
              <a:t> </a:t>
            </a:r>
            <a:r xmlns:a="http://schemas.openxmlformats.org/drawingml/2006/main">
              <a:rPr lang="hi" altLang="ko-KR" sz="4000">
                <a:solidFill>
                  <a:srgbClr val="FF0000"/>
                </a:solidFill>
              </a:rPr>
              <a:t>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जब बहुत से इस्राएली लोग खतरनाक रेगिस्तान को पार कर गए, तो परमेश्वर ने उन्हें सबूत दिखाया कि उसने बादल के खम्भे और आग के खम्भे से उनका मार्गदर्शन किया और उनकी रक्षा की।</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अब, भगवान मेरे साथ हैं और मेरी रक्षा करें। आइए भगवान को धन्यवाद 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भगवान हमेशा हमारे साथ हैं.</a:t>
            </a:r>
          </a:p>
          <a:p>
            <a:r xmlns:a="http://schemas.openxmlformats.org/drawingml/2006/main">
              <a:rPr lang="hi" altLang="ko-KR" sz="3600">
                <a:solidFill>
                  <a:schemeClr val="tx1">
                    <a:lumMod val="65000"/>
                    <a:lumOff val="35000"/>
                  </a:schemeClr>
                </a:solidFill>
              </a:rPr>
              <a:t>और वह रात दिन हमारी रक्षा करता है।</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जब इस्राएली लोग मिस्र से चले गए, तो परमेश्वर ने उनका मार्गदर्शन किससे किया?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बादल का खम्भा और आग का खम्भा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पक्षी और मछली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सूर्य और चंद्रमा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कुत्ता और बिल्ली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बादल का खम्भा और आग का खम्भा</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दिन को यहोवा उनको मार्ग दिखाने के लिये बादल के खम्भे में होकर और रात को उन्हें उजियाला देने के लिये आग के खम्भे में होकर उनके आगे आगे चलता था, कि वे दिन हो या रात, दोनों समय यात्रा कर सकें।</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निर्गमन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19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इस्राएली सूखी ज़मीन पर बँटे हुए समुद्र से होकर जा रहे 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तब मूसा ने अपना हाथ समुद्र के ऊपर बढ़ाया, और यहोवा ने रात भर प्रचण्ड पुरवाई से समुद्र को पीछे खींच दिया, और उसे सूखी भूमि कर दिया। पानी बँट गया,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14:</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कनान के रास्ते में मूसा और इस्राएलियों को लाल सागर मिला।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मिस्रियों ने इस्राएलियों को फिर से पकड़ने के लिए उनका पीछा किया।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फिर, वहाँ एक अद्भुत बात घटी! परमेश्वर ने लाल समुद्र को विभाजित कर दिया और इस्राएलियों को सूखी भूमि पर चलने दिया।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मिस्र के सैनिकों ने उन्हें खदेड़ दिया, लेकिन समुद्र फिर से पीछे चला गया, मिस्र के सभी सैनिक समुद्र में डूब गए। उनमें से एक भी जीवित नहीं बचा.</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जब फिरौन को यह पता चला तो मूसा उससे डर गया और मिस्र के महल से भाग गया और मिद्यान के रेगिस्तान में रहने चला गया।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हमें बचाने के लिए हम भगवान को धन्यवाद देते हैं! सभी इस्राएलियों ने बड़े आनन्द से आनन्दमय गीत गाए।</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परमेश्वर ने इस्राएलियों को उनकी विकट परिस्थिति से बचाया।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मैं भी पाप के कारण मरने की स्थिति में था, लेकिन भगवान ने मुझे बचाने के लिए यीशु को भेजा!</a:t>
            </a:r>
          </a:p>
          <a:p>
            <a:pPr xmlns:a="http://schemas.openxmlformats.org/drawingml/2006/main" algn="ctr"/>
            <a:r xmlns:a="http://schemas.openxmlformats.org/drawingml/2006/main">
              <a:rPr lang="hi" altLang="ko-KR" sz="3600">
                <a:solidFill>
                  <a:schemeClr val="tx1">
                    <a:lumMod val="65000"/>
                    <a:lumOff val="35000"/>
                  </a:schemeClr>
                </a:solidFill>
              </a:rPr>
              <a:t>भगवान ने मुझे अनन्त मृत्यु से बचाया!</a:t>
            </a:r>
          </a:p>
          <a:p>
            <a:pPr xmlns:a="http://schemas.openxmlformats.org/drawingml/2006/main" algn="ctr"/>
            <a:r xmlns:a="http://schemas.openxmlformats.org/drawingml/2006/main">
              <a:rPr lang="hi" altLang="ko-KR" sz="3600">
                <a:solidFill>
                  <a:schemeClr val="tx1">
                    <a:lumMod val="65000"/>
                    <a:lumOff val="35000"/>
                  </a:schemeClr>
                </a:solidFill>
              </a:rPr>
              <a:t>हे परमपिता परमेश्वर, आपका बहुत बहुत धन्यवाद!</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भगवान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हमारा उद्धारकर्ता है जो अद्भुत तरीके से अपने लोगों को बचाता 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इस्राएली लाल सागर के पार कैसे गए?</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भगवान ने उनके लिए एक बड़ा जहाज़ भेजा।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भगवान ने उन्हें समुद्र के पानी पर चलने दिया।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परमेश्वर ने लाल सागर को विभाजित किया और उन्हें आगे बढ़ने दिया</a:t>
            </a:r>
          </a:p>
          <a:p>
            <a:r xmlns:a="http://schemas.openxmlformats.org/drawingml/2006/main">
              <a:rPr lang="hi" altLang="ko-KR" sz="2800">
                <a:solidFill>
                  <a:schemeClr val="tx1">
                    <a:lumMod val="65000"/>
                    <a:lumOff val="35000"/>
                  </a:schemeClr>
                </a:solidFill>
              </a:rPr>
              <a:t>सूखी ज़मीन.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भगवान उन्हें समुद्र के ऊपर उड़ने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परमेश्वर ने लाल सागर को विभाजित किया और उन्हें आगे बढ़ने दिया</a:t>
            </a:r>
          </a:p>
          <a:p>
            <a:r xmlns:a="http://schemas.openxmlformats.org/drawingml/2006/main">
              <a:rPr lang="hi" altLang="ko-KR" sz="2800">
                <a:solidFill>
                  <a:srgbClr val="FF0000"/>
                </a:solidFill>
              </a:rPr>
              <a:t>सूखी ज़मीन.</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तब मूसा ने अपना हाथ समुद्र के ऊपर बढ़ाया, और यहोवा ने रात भर प्रचण्ड पुरवाई से समुद्र को पीछे खींच दिया, और उसे सूखी भूमि कर दिया। पानी बँट गया,</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14:</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t>भगवान जिसने मांस को निराश किया</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"मैं ने इस्राएलियों का बुड़बुड़ाना सुना है। उन से कहो, गोधूलि के समय तुम मांस खाओगे, और भोर को रोटी से तृप्त हो जाओगे। तब तुम जान लोगे कि मैं तुम्हारा परमेश्वर यहोवा हूं।'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इस्राएलियों को मरुभूमि में भोजन न मिला। तब वे मूसा और परमेश्वर पर बुड़बुड़ाने लगे।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तब यहोवा ने मूसा से कहा; "मैं तुम्हारे लिए स्वर्ग से भोजन नीचे लाऊंगा।"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सुबह रेगिस्तान की ज़मीन पर पाले जैसी पतली परतें दिखाई 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मूसा 40 वर्ष तक चरवाहे के रूप में जीवित रहे और अन्त में 80 वर्ष के हो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सांझ को बटेर उनके पास आकर गिरे और छावनी पर छा गए। उन्होंने उन्हें इकट्ठा किया, पकाया और खाया। वे रेगिस्तान में भी भूखे नहीं मरते थे।</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600">
                <a:solidFill>
                  <a:schemeClr val="tx1">
                    <a:lumMod val="65000"/>
                    <a:lumOff val="35000"/>
                  </a:schemeClr>
                </a:solidFill>
              </a:rPr>
              <a:t>"भगवान को धन्यवाद!" मूसा और इस्राएली लोग परमेश्वर की सर्वशक्तिमान शक्ति से चकित थे।</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भगवान ने अपने लोगों को अद्भुत तरीके से और अपनी सर्वशक्तिमान शक्ति से दैनिक भोजन प्रदान किया, यहां तक कि रेगिस्तान में भी जहां उन्हें कुछ भी नहीं मिला।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हमारा मानना है कि ईश्वर अपने अद्भुत तरीके से ईमानदारी से हमें हमारी आवश्यकताएं प्रदान करेगा।</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भगवान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वह अद्भुत ईश्वर है जो हमारी आवश्यकताओं को पहले से जानता है और उन्हें अपने अद्भुत तरीके से प्रदान करता है।</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भगवान ने अपने भूखे लोगों के लिए क्या प्रदान किया?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मन्ना और बटेर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रोटी और दूध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मांस और पानी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चावल और सूप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मन्ना और बटेर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"मैं ने इस्राएलियों का बुड़बुड़ाना सुना है। उन से कहो, गोधूलि के समय तुम मांस खाओगे, और भोर को रोटी से तृप्त हो जाओगे। तब तुम जान लोगे कि मैं तुम्हारा परमेश्वर यहोवा हूं।'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hi" altLang="ko-KR" b="1">
                <a:solidFill>
                  <a:schemeClr val="tx1">
                    <a:lumMod val="50000"/>
                    <a:lumOff val="50000"/>
                  </a:schemeClr>
                </a:solidFill>
              </a:rPr>
              <a:t>नहीं।</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21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hi" altLang="ko-KR" sz="4000"/>
              <a:t>दस हुक्मनामे</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मूसा वहाँ यहोवा के साथ चालीस दिन और चालीस रात बिना खाए रहा</a:t>
            </a:r>
          </a:p>
          <a:p>
            <a:r xmlns:a="http://schemas.openxmlformats.org/drawingml/2006/main">
              <a:rPr lang="hi" altLang="ko-KR" sz="3600">
                <a:solidFill>
                  <a:schemeClr val="tx1">
                    <a:lumMod val="65000"/>
                    <a:lumOff val="35000"/>
                  </a:schemeClr>
                </a:solidFill>
              </a:rPr>
              <a:t>रोटी या पीने का पानी. और उस ने उन पटियाओं पर वाचा के वचन, अर्थात दस आज्ञाएं, लिख दीं।</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निर्गमन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इस्राएली लोग होरेब पर्वत (सिनाई पर्वत) पर पहुंचे। मोंट सिनाई (होरेब पर्वत) पर प्रभु परमेश्वर की महिमा भरपूर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परमेश्वर ने मूसा से कहा, “पहाड़ पर मेरे पास आओ।” मूसा परमेश्वर के पर्वत पर चढ़ गया।</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एक दिन, भगवान ने उसे जलती हुई झाड़ी के भीतर बुलाया और उससे कहा। “मैं तुम्हें अपनी प्रजा इस्राएलियों को मिस्र से छुड़ाने के लिये फिरौन के पास भेज रहा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प्रभु परमेश्वर होरेब पर्वत पर मिले।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hi" altLang="ko-KR" sz="2800">
                <a:solidFill>
                  <a:schemeClr val="tx1">
                    <a:lumMod val="65000"/>
                    <a:lumOff val="35000"/>
                  </a:schemeClr>
                </a:solidFill>
              </a:rPr>
              <a:t>परमेश्वर ने मूसा को पत्थर की तख्तियां दीं। परमेश्वर ने इस्राएलियों के लिए दस आज्ञाओं का पालन करने के लिए उस पर कानून और आदेश लिखे।</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hi" altLang="ko-KR" sz="2600">
                <a:solidFill>
                  <a:schemeClr val="tx1">
                    <a:lumMod val="65000"/>
                    <a:lumOff val="35000"/>
                  </a:schemeClr>
                </a:solidFill>
              </a:rPr>
              <a:t>"हे प्रभु, हमें कानून देने के लिए आपका धन्यवाद।"</a:t>
            </a:r>
          </a:p>
          <a:p>
            <a:r xmlns:a="http://schemas.openxmlformats.org/drawingml/2006/main">
              <a:rPr lang="hi" altLang="ko-KR" sz="2600">
                <a:solidFill>
                  <a:schemeClr val="tx1">
                    <a:lumMod val="65000"/>
                    <a:lumOff val="35000"/>
                  </a:schemeClr>
                </a:solidFill>
              </a:rPr>
              <a:t>मूसा ने सोचा, "मैं ये बहुमूल्य दस आज्ञाएँ सुनाऊँगा और सिखाऊँगा।"</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hi" altLang="ko-KR" sz="3200">
                <a:solidFill>
                  <a:schemeClr val="tx1">
                    <a:lumMod val="65000"/>
                    <a:lumOff val="35000"/>
                  </a:schemeClr>
                </a:solidFill>
              </a:rPr>
              <a:t>दस आज्ञाएँ वे अनमोल नियम हैं जो ईश्वर ने हमारे जीवन के लिए दिए 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जब हम परमेश्वर के नियमों का पालन करेंगे तो परमेश्वर हमारे जीवन से प्रसन्न होंगे।</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भगवान ने हमें कानून और दस आज्ञाएँ दी हैं।</a:t>
            </a:r>
          </a:p>
          <a:p>
            <a:endParaRPr lang="en-US" altLang="ko-KR" sz="3600">
              <a:solidFill>
                <a:schemeClr val="tx1">
                  <a:lumMod val="65000"/>
                  <a:lumOff val="35000"/>
                </a:schemeClr>
              </a:solidFill>
            </a:endParaRPr>
          </a:p>
          <a:p>
            <a:r xmlns:a="http://schemas.openxmlformats.org/drawingml/2006/main">
              <a:rPr lang="hi" altLang="ko-KR" sz="3600">
                <a:solidFill>
                  <a:schemeClr val="tx1">
                    <a:lumMod val="65000"/>
                    <a:lumOff val="35000"/>
                  </a:schemeClr>
                </a:solidFill>
              </a:rPr>
              <a:t>परमेश्वर ने इन नियमों और आज्ञाओं के माध्यम से स्वयं को हमारे सामने प्रकट किया।</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hi" altLang="ko-KR" sz="3200">
                <a:solidFill>
                  <a:schemeClr val="tx1">
                    <a:lumMod val="65000"/>
                    <a:lumOff val="35000"/>
                  </a:schemeClr>
                </a:solidFill>
              </a:rPr>
              <a:t>भगवान ने दस आज्ञाएँ कहाँ लिखीं?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लकड़ी की गोली</a:t>
            </a:r>
            <a:r xmlns:a="http://schemas.openxmlformats.org/drawingml/2006/main">
              <a:rPr lang="hi"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कीचड़</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गोली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कागज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पत्थर की गोली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पत्थर की गोली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मूसा वहाँ यहोवा के साथ चालीस दिन और चालीस रात बिना खाए रहा</a:t>
            </a:r>
          </a:p>
          <a:p>
            <a:r xmlns:a="http://schemas.openxmlformats.org/drawingml/2006/main">
              <a:rPr lang="hi" altLang="ko-KR" sz="3600">
                <a:solidFill>
                  <a:schemeClr val="tx1">
                    <a:lumMod val="65000"/>
                    <a:lumOff val="35000"/>
                  </a:schemeClr>
                </a:solidFill>
              </a:rPr>
              <a:t>रोटी या पीने का पानी. और उस ने उन पटियाओं पर वाचा के वचन, अर्थात दस आज्ञाएं, लिख दीं।</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hi" altLang="ko-KR" sz="2800">
                <a:solidFill>
                  <a:schemeClr val="tx1">
                    <a:lumMod val="65000"/>
                    <a:lumOff val="35000"/>
                  </a:schemeClr>
                </a:solidFill>
              </a:rPr>
              <a:t>निर्गमन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सुनहरा बछड़ा</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उन्होंने उसे जो कुछ दिया, उसे ले लिया और उसे एक मूर्ति के आकार में ढाल दिया</a:t>
            </a:r>
          </a:p>
          <a:p>
            <a:r xmlns:a="http://schemas.openxmlformats.org/drawingml/2006/main">
              <a:rPr lang="hi" altLang="ko-KR" sz="3600">
                <a:solidFill>
                  <a:schemeClr val="bg1">
                    <a:lumMod val="50000"/>
                  </a:schemeClr>
                </a:solidFill>
              </a:rPr>
              <a:t>एक बछड़े का, उसे एक औज़ार से गढ़ते हुए। तब उन्होंने कहा, हे इस्राएल, जो तुझे मिस्र से निकाल ले आए वही तेरे देवता हैं।</a:t>
            </a:r>
          </a:p>
          <a:p>
            <a:r xmlns:a="http://schemas.openxmlformats.org/drawingml/2006/main">
              <a:rPr lang="h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जब मूसा बहुत देर तक पहाड़ से नीचे नहीं उतरे, तो उन्हें बेचैनी होने लगी। "हमें मूसा के बजाय अपने ईश्वर की आवश्यकता है जो हमारा नेतृत्व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hi" altLang="ko-KR" sz="2600">
                <a:solidFill>
                  <a:schemeClr val="tx1">
                    <a:lumMod val="65000"/>
                    <a:lumOff val="35000"/>
                  </a:schemeClr>
                </a:solidFill>
              </a:rPr>
              <a:t>मूसा अपने लोगों इस्राएलियों को बचाने के लिए मिस्र वापस आया और उसके हाथ में वह लाठी थी जो परमेश्वर ने उसे दी थी।</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इसलिए, उन्होंने एक सुनहरा बछड़ा बनाया और उनका नेतृत्व करने के लिए अपने देवता के रूप में उसकी पूजा 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 जो दस आज्ञाओं के साथ नीचे आ रहा था, बहुत क्रोधित हो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उन पर बहुत क्रोधित था। “मैं उन्हें नष्ट कर दूँगा। तब मैं तुम्हें एक महान राष्ट्र बनाऊंगा।”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600">
                <a:solidFill>
                  <a:schemeClr val="tx1">
                    <a:lumMod val="65000"/>
                    <a:lumOff val="35000"/>
                  </a:schemeClr>
                </a:solidFill>
              </a:rPr>
              <a:t>लेकिन, मूसा ने गंभीरता से ईश्वर से उन्हें माफ करने की प्रार्थना की। परमेश्वर ने मूसा की प्रार्थना सुनी और उन्हें क्षमा कर दिया।</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a:t>
            </a:r>
            <a:r xmlns:a="http://schemas.openxmlformats.org/drawingml/2006/main">
              <a:rPr lang="hi" altLang="en-US" sz="4000">
                <a:solidFill>
                  <a:srgbClr val="FF0000"/>
                </a:solidFill>
              </a:rPr>
              <a:t> </a:t>
            </a:r>
            <a:r xmlns:a="http://schemas.openxmlformats.org/drawingml/2006/main">
              <a:rPr lang="hi" altLang="ko-KR" sz="4000">
                <a:solidFill>
                  <a:srgbClr val="FF0000"/>
                </a:solidFill>
              </a:rPr>
              <a:t>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ईश्वर जिस चीज़ से सबसे अधिक नफरत करता है वह है उसके बजाय अन्य देवताओं की पूजा करना।</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तुम किसी भी कीमत पर अपने लिए कोई मूर्ति नहीं बनाओगे।</a:t>
            </a:r>
          </a:p>
          <a:p>
            <a:pPr xmlns:a="http://schemas.openxmlformats.org/drawingml/2006/main" algn="ctr"/>
            <a:r xmlns:a="http://schemas.openxmlformats.org/drawingml/2006/main">
              <a:rPr lang="hi" altLang="ko-KR" sz="3600">
                <a:solidFill>
                  <a:schemeClr val="tx1">
                    <a:lumMod val="65000"/>
                    <a:lumOff val="35000"/>
                  </a:schemeClr>
                </a:solidFill>
              </a:rPr>
              <a:t>चाहे कुछ भी हो जाए, तुम उनको दण्डवत् न करना, और न उनकी उपासना करना।</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solidFill>
                  <a:srgbClr val="FF0000"/>
                </a:solidFill>
              </a:rPr>
              <a:t>ईश्वर?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को सबसे अधिक नफरत मूर्तिपूजा से है बजाय इसके कि वह मूर्तिपूजा से घृणा करे।</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इस्राएलियों ने पाप करने के लिये कौन सी मूर्ति बनाई?</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सुनहरा</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गरुड़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सुनहरा बछड़ा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चांदी का बछड़ा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चाँदी</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गरुड़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② </a:t>
            </a:r>
            <a:r xmlns:a="http://schemas.openxmlformats.org/drawingml/2006/main">
              <a:rPr lang="hi" altLang="ko-KR" sz="2800">
                <a:solidFill>
                  <a:srgbClr val="FF0000"/>
                </a:solidFill>
              </a:rPr>
              <a:t>सुनहरा बछड़ा</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उन्होंने उसे जो कुछ दिया, उसे ले लिया और उसे एक मूर्ति के आकार में ढाल दिया</a:t>
            </a:r>
          </a:p>
          <a:p>
            <a:r xmlns:a="http://schemas.openxmlformats.org/drawingml/2006/main">
              <a:rPr lang="hi" altLang="ko-KR" sz="3600">
                <a:solidFill>
                  <a:schemeClr val="bg1">
                    <a:lumMod val="50000"/>
                  </a:schemeClr>
                </a:solidFill>
              </a:rPr>
              <a:t>एक बछड़े का, उसे एक औज़ार से गढ़ते हुए। तब उन्होंने कहा, हे इस्राएल, जो तुझे मिस्र से निकाल ले आए वही तेरे देवता हैं।</a:t>
            </a:r>
          </a:p>
          <a:p>
            <a:r xmlns:a="http://schemas.openxmlformats.org/drawingml/2006/main">
              <a:rPr lang="hi"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एक्सोदेस</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क्रमांक 23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रेगिस्तान में भगवान का घर (तम्बू)।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जिस दिन निवास अर्थात साक्षीपत्र का तम्बू खड़ा किया गया, उस दिन बादल ने उसे ढक लिया। सन्ध्या से भोर तक निवास के ऊपर का बादल आग के समान दिखाई देता था।</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नंबर</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hi" altLang="ko-KR" sz="3200">
                <a:solidFill>
                  <a:schemeClr val="tx1">
                    <a:lumMod val="65000"/>
                    <a:lumOff val="35000"/>
                  </a:schemeClr>
                </a:solidFill>
              </a:rPr>
              <a:t>जब मूसा 80 वर्ष के थे तब परमेश्वर ने उन्हें इस्राएलियों का नेता कहा।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ईश्वर की योजना हमारी योजना से भिन्न है, लेकिन उसकी योजना सदैव उत्तम होती है।</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हमें विश्वास करना होगा कि ईश्वर की योजना उत्तम है और हमें उस पर निर्भर रहना है।</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मूसा से तम्बू-परमेश्वर का घर बनाने को कहा।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मिलापवाले तम्बू के बारे में सब कुछ बताया - इसका आकार और वे सभी चीज़ें जो इसके लिए तैयार की जानी चाहिए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और परमेश्वर ने उन्हें बताया कि जब वे मिलापवाले तम्बू में परमेश्वर की आराधना करते हैं तो प्रत्येक वस्तु का उपयोग कैसे करना 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मूसा और इस्राएलियों ने परमेश्वर के निर्देश के अनुसार तम्बू-परमेश्वर का घर-बनाया।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600">
                <a:solidFill>
                  <a:schemeClr val="tx1">
                    <a:lumMod val="65000"/>
                    <a:lumOff val="35000"/>
                  </a:schemeClr>
                </a:solidFill>
              </a:rPr>
              <a:t>जिस दिन तम्बू खड़ा किया गया, उस दिन परमेश्वर का तेज दिखानेवाले बादल ने उसे छा लिया। तम्बू इस बात का चिन्ह था कि परमेश्वर इस्राएलियों के साथ था।</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600">
                <a:solidFill>
                  <a:schemeClr val="tx1">
                    <a:lumMod val="65000"/>
                    <a:lumOff val="35000"/>
                  </a:schemeClr>
                </a:solidFill>
              </a:rPr>
              <a:t>परमेश्वर ने इस्राएलियों को तम्बू-परमेश्वर का भवन बनाने दिया, और उन्हें तम्बू को केन्द्र बनाकर रहने दिया।</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hi" altLang="ko-KR" sz="3600">
                <a:solidFill>
                  <a:schemeClr val="tx1">
                    <a:lumMod val="65000"/>
                    <a:lumOff val="35000"/>
                  </a:schemeClr>
                </a:solidFill>
              </a:rPr>
              <a:t>हमें ईश्वर को अपने मन और जीवन का केंद्र मानकर रहना चाहिए।</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solidFill>
                  <a:srgbClr val="FF0000"/>
                </a:solidFill>
              </a:rPr>
              <a:t>ईश्वर?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हमारे साथ रहता है, हमारे साथ चलता है, हमारा मार्गदर्शन करता है और हमसे बात करता 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परमेश्वर ने इस्राएलियों को क्या बनाने दिया?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सुनहरा बछड़ा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दस आज्ञाएँ</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महल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तम्बू-भगवान का घर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तम्बू-भगवान का घर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bg1">
                    <a:lumMod val="50000"/>
                  </a:schemeClr>
                </a:solidFill>
              </a:rPr>
              <a:t>जिस दिन निवास अर्थात साक्षीपत्र का तम्बू खड़ा किया गया, उस दिन बादल ने उसे ढक लिया। सन्ध्या से भोर तक निवास के ऊपर का बादल आग के समान दिखाई देता था।</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नंबर</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b="1">
                <a:solidFill>
                  <a:schemeClr val="tx1">
                    <a:lumMod val="50000"/>
                    <a:lumOff val="50000"/>
                  </a:schemeClr>
                </a:solidFill>
              </a:rPr>
              <a:t>संख्या 24</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शब्द</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का</a:t>
            </a:r>
            <a:r xmlns:a="http://schemas.openxmlformats.org/drawingml/2006/main">
              <a:rPr lang="hi" altLang="en-US" b="1">
                <a:solidFill>
                  <a:schemeClr val="tx1">
                    <a:lumMod val="50000"/>
                    <a:lumOff val="50000"/>
                  </a:schemeClr>
                </a:solidFill>
              </a:rPr>
              <a:t> </a:t>
            </a:r>
            <a:r xmlns:a="http://schemas.openxmlformats.org/drawingml/2006/main">
              <a:rPr lang="hi" altLang="ko-KR" b="1">
                <a:solidFill>
                  <a:schemeClr val="tx1">
                    <a:lumMod val="50000"/>
                    <a:lumOff val="50000"/>
                  </a:schemeClr>
                </a:solidFill>
              </a:rPr>
              <a:t>ईश्वर</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400"/>
              <a:t>ढह गया जेरिको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hi" altLang="ko-KR" sz="3200"/>
              <a:t>भगवान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hi" altLang="ko-KR" sz="3600">
                <a:solidFill>
                  <a:schemeClr val="tx1">
                    <a:lumMod val="65000"/>
                    <a:lumOff val="35000"/>
                  </a:schemeClr>
                </a:solidFill>
              </a:rPr>
              <a:t>परमेश्वर अपनी सिद्ध योजनाओं के द्वारा हमारी अगुवाई करता है। भगवान की योजनाओं में कोई ग़लती नहीं होती.</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सातवीं बार, जब याजकों ने नरसिंगा फूंका, तब यहोशू ने लोगों को आज्ञा दी, “जयजयकार करो! क्योंकि यहोवा ने तुम्हें नगर दिया है।”</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यहोशू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इस्राएली प्रतिज्ञा किये हुए देश में जाना चाहते थे। लेकिन जेरिको, जो एक बड़ा महल था, ने उनका रास्ता रोक दिया।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ने यहोशू से, जो उनका प्रधान था, कहा, कि जेरिको को किस प्रकार नाश किया जाए।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परमेश्वर के निर्देश के अनुसार इस्राएली लोग सात दिन तक यरीहो की शहरपनाह के चारों ओर घूमते रहे।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जब वे छः दिनों तक दीवार के चारों ओर घूमते रहे, प्रत्येक दिन एक बार, जेरिको एक इंच भी नहीं हिला।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सातवें दिन उन्होंने उसके चारों ओर सात बार चक्कर लगाया। लगभग सातवीं बार, उन्होंने जोर से चिल्लाया, दीवार गिर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solidFill>
                  <a:schemeClr val="tx1">
                    <a:lumMod val="65000"/>
                    <a:lumOff val="35000"/>
                  </a:schemeClr>
                </a:solidFill>
              </a:rPr>
              <a:t>इस्राएली अपनी शक्ति से यरीहो को नष्ट नहीं कर सके। परन्तु परमेश्वर ने उनके लिये अपनी शक्ति से जेरिको को नष्ट कर दिया।</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इस्राएलियों ने परमेश्वर की आज्ञाकारिता के माध्यम से विजय प्राप्त की है।</a:t>
            </a:r>
          </a:p>
          <a:p>
            <a:pPr xmlns:a="http://schemas.openxmlformats.org/drawingml/2006/main" algn="ctr"/>
            <a:r xmlns:a="http://schemas.openxmlformats.org/drawingml/2006/main">
              <a:rPr lang="hi" altLang="ko-KR" sz="3200">
                <a:solidFill>
                  <a:schemeClr val="tx1">
                    <a:lumMod val="65000"/>
                    <a:lumOff val="35000"/>
                  </a:schemeClr>
                </a:solidFill>
              </a:rPr>
              <a:t>आइए अपना जीवन ईश्वर की आज्ञाकारिता में जिएं।</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hi" altLang="ko-KR" sz="3200">
                <a:solidFill>
                  <a:schemeClr val="tx1">
                    <a:lumMod val="65000"/>
                    <a:lumOff val="35000"/>
                  </a:schemeClr>
                </a:solidFill>
              </a:rPr>
              <a:t>आइए हमें जीत दिलाने के लिए ईश्वर को धन्यवाद दें!</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3200"/>
              <a:t>ईश्वर?</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rgbClr val="C00000"/>
                </a:solidFill>
              </a:rPr>
              <a:t>ईश्वर..</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ईश्वर अपनी महान शक्ति के माध्यम से अपने लोगों को विजय प्रदान करता है।</a:t>
            </a:r>
          </a:p>
          <a:p>
            <a:endParaRPr lang="en-US" altLang="ko-KR" sz="3600">
              <a:solidFill>
                <a:schemeClr val="tx1">
                  <a:lumMod val="65000"/>
                  <a:lumOff val="35000"/>
                </a:schemeClr>
              </a:solidFill>
            </a:endParaRPr>
          </a:p>
          <a:p>
            <a:r xmlns:a="http://schemas.openxmlformats.org/drawingml/2006/main">
              <a:rPr lang="hi" altLang="ko-KR" sz="3600">
                <a:solidFill>
                  <a:schemeClr val="tx1">
                    <a:lumMod val="65000"/>
                    <a:lumOff val="35000"/>
                  </a:schemeClr>
                </a:solidFill>
              </a:rPr>
              <a:t>वह विजय के देवता हैं!</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यरीहो को नष्ट करने के लिए परमेश्वर ने यहोशू को क्या आदेश दिया?</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जेरिको पर सात दिन तक पत्थर फेंको।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जेरिको के लिए सात दिनों तक प्रार्थना करें </a:t>
            </a:r>
            <a:endParaRPr xmlns:a="http://schemas.openxmlformats.org/drawingml/2006/main" lang="ko-KR" altLang="en-US" sz="2800">
              <a:solidFill>
                <a:schemeClr val="tx1">
                  <a:lumMod val="65000"/>
                  <a:lumOff val="35000"/>
                </a:schemeClr>
              </a:solidFill>
            </a:endParaRPr>
            <a:r xmlns:a="http://schemas.openxmlformats.org/drawingml/2006/main">
              <a:rPr lang="hi" altLang="en-US" sz="2800">
                <a:solidFill>
                  <a:schemeClr val="tx1">
                    <a:lumMod val="65000"/>
                    <a:lumOff val="35000"/>
                  </a:schemeClr>
                </a:solidFill>
              </a:rPr>
              <a:t>।</a:t>
            </a: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सात दिनों तक जेरिको की स्तुति गाओ।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2800">
                <a:solidFill>
                  <a:schemeClr val="tx1">
                    <a:lumMod val="65000"/>
                    <a:lumOff val="35000"/>
                  </a:schemeClr>
                </a:solidFill>
              </a:rPr>
              <a:t>④ जेरिको की दीवार पर सात दिन तक मार्च करो</a:t>
            </a:r>
          </a:p>
          <a:p>
            <a:r xmlns:a="http://schemas.openxmlformats.org/drawingml/2006/main">
              <a:rPr lang="hi" altLang="ko-KR" sz="2800">
                <a:solidFill>
                  <a:schemeClr val="tx1">
                    <a:lumMod val="65000"/>
                    <a:lumOff val="35000"/>
                  </a:schemeClr>
                </a:solidFill>
              </a:rPr>
              <a:t>अन्तिम दिन जोर से जयजयकार करो।</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जेरिको की दीवार पर सात दिन तक मार्च करो</a:t>
            </a:r>
          </a:p>
          <a:p>
            <a:r xmlns:a="http://schemas.openxmlformats.org/drawingml/2006/main">
              <a:rPr lang="hi" altLang="ko-KR" sz="2800">
                <a:solidFill>
                  <a:srgbClr val="FF0000"/>
                </a:solidFill>
              </a:rPr>
              <a:t>अन्तिम दिन जोर से जयजयकार करो।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hi" altLang="ko-KR" sz="4000">
                <a:solidFill>
                  <a:srgbClr val="FF0000"/>
                </a:solidFill>
              </a:rPr>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hi" altLang="ko-KR" sz="3600">
                <a:solidFill>
                  <a:schemeClr val="tx1">
                    <a:lumMod val="65000"/>
                    <a:lumOff val="35000"/>
                  </a:schemeClr>
                </a:solidFill>
              </a:rPr>
              <a:t>सातवीं बार, जब याजकों ने नरसिंगा फूंका, तब यहोशू ने लोगों को आज्ञा दी, “जयजयकार करो! क्योंकि यहोवा ने तुम्हें नगर दिया है।”</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hi" altLang="ko-KR" sz="2800">
                <a:solidFill>
                  <a:schemeClr val="tx1">
                    <a:lumMod val="65000"/>
                    <a:lumOff val="35000"/>
                  </a:schemeClr>
                </a:solidFill>
              </a:rPr>
              <a:t>यहोशू</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